
<file path=[Content_Types].xml><?xml version="1.0" encoding="utf-8"?>
<Types xmlns="http://schemas.openxmlformats.org/package/2006/content-types">
  <Default Extension="avif" ContentType="image/av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7"/>
  </p:notesMasterIdLst>
  <p:handoutMasterIdLst>
    <p:handoutMasterId r:id="rId18"/>
  </p:handoutMasterIdLst>
  <p:sldIdLst>
    <p:sldId id="292" r:id="rId5"/>
    <p:sldId id="291" r:id="rId6"/>
    <p:sldId id="299" r:id="rId7"/>
    <p:sldId id="294" r:id="rId8"/>
    <p:sldId id="295" r:id="rId9"/>
    <p:sldId id="296" r:id="rId10"/>
    <p:sldId id="300" r:id="rId11"/>
    <p:sldId id="297" r:id="rId12"/>
    <p:sldId id="301" r:id="rId13"/>
    <p:sldId id="302" r:id="rId14"/>
    <p:sldId id="298" r:id="rId15"/>
    <p:sldId id="293" r:id="rId16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8B0D"/>
    <a:srgbClr val="003773"/>
    <a:srgbClr val="E2973C"/>
    <a:srgbClr val="9BD49E"/>
    <a:srgbClr val="F6A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84" d="100"/>
          <a:sy n="84" d="100"/>
        </p:scale>
        <p:origin x="43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11/06/2025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11/06/2025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85880" y="0"/>
            <a:ext cx="153926" cy="6858000"/>
          </a:xfrm>
          <a:prstGeom prst="rect">
            <a:avLst/>
          </a:prstGeom>
          <a:solidFill>
            <a:srgbClr val="E29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943BFE5-B413-C390-251D-B84D79D0C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0"/>
          <a:stretch/>
        </p:blipFill>
        <p:spPr>
          <a:xfrm>
            <a:off x="-290079" y="3841"/>
            <a:ext cx="5287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11/06/2025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avif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webp"/><Relationship Id="rId9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web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4000" dirty="0"/>
              <a:t>La Nursing </a:t>
            </a:r>
            <a:r>
              <a:rPr lang="it-IT" sz="4000" dirty="0" err="1"/>
              <a:t>vigilance</a:t>
            </a:r>
            <a:r>
              <a:rPr lang="it-IT" sz="4000" dirty="0"/>
              <a:t> del paziente obeso</a:t>
            </a:r>
            <a:r>
              <a:rPr lang="es-ES" sz="4000" dirty="0"/>
              <a:t>: </a:t>
            </a:r>
            <a:r>
              <a:rPr lang="es-ES" sz="4000" dirty="0" err="1"/>
              <a:t>protocollo</a:t>
            </a:r>
            <a:r>
              <a:rPr lang="es-ES" sz="4000" dirty="0"/>
              <a:t> medico </a:t>
            </a:r>
            <a:r>
              <a:rPr lang="es-ES" sz="4000" dirty="0" err="1"/>
              <a:t>infermieristico</a:t>
            </a:r>
            <a:endParaRPr lang="it-IT" sz="40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it-IT" sz="2800" b="1" dirty="0">
                <a:solidFill>
                  <a:srgbClr val="E98B0D"/>
                </a:solidFill>
              </a:rPr>
              <a:t>RELATORE</a:t>
            </a:r>
            <a:r>
              <a:rPr lang="es-ES" sz="2800" b="1" dirty="0">
                <a:solidFill>
                  <a:srgbClr val="E98B0D"/>
                </a:solidFill>
              </a:rPr>
              <a:t>: dr. Niccolò rupealta</a:t>
            </a:r>
            <a:endParaRPr lang="it-IT" sz="2800" b="1" dirty="0">
              <a:solidFill>
                <a:srgbClr val="E98B0D"/>
              </a:solidFill>
            </a:endParaRPr>
          </a:p>
          <a:p>
            <a:r>
              <a:rPr lang="it-IT" sz="2800" b="1" dirty="0">
                <a:solidFill>
                  <a:srgbClr val="E98B0D"/>
                </a:solidFill>
              </a:rPr>
              <a:t>Affiliazione</a:t>
            </a:r>
            <a:r>
              <a:rPr lang="es-ES" sz="2800" b="1" dirty="0">
                <a:solidFill>
                  <a:srgbClr val="E98B0D"/>
                </a:solidFill>
              </a:rPr>
              <a:t> :</a:t>
            </a:r>
          </a:p>
          <a:p>
            <a:r>
              <a:rPr lang="es-ES" sz="2800" b="1" dirty="0">
                <a:solidFill>
                  <a:srgbClr val="E98B0D"/>
                </a:solidFill>
              </a:rPr>
              <a:t>pineta grande hospital</a:t>
            </a:r>
            <a:endParaRPr lang="it-IT" sz="2800" b="1" dirty="0">
              <a:solidFill>
                <a:srgbClr val="E98B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FBC3E-7CE4-C5B3-ACF5-BA5F59200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F5B2B0F-202A-69A4-69B7-D65EE07B6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" b="5833"/>
          <a:stretch>
            <a:fillRect/>
          </a:stretch>
        </p:blipFill>
        <p:spPr>
          <a:xfrm>
            <a:off x="475493" y="0"/>
            <a:ext cx="11716507" cy="1599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0444A4-3549-96C9-17AF-DBB397FEC7A8}"/>
              </a:ext>
            </a:extLst>
          </p:cNvPr>
          <p:cNvSpPr txBox="1"/>
          <p:nvPr/>
        </p:nvSpPr>
        <p:spPr>
          <a:xfrm>
            <a:off x="0" y="119860"/>
            <a:ext cx="8031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100" b="1" dirty="0">
                <a:solidFill>
                  <a:srgbClr val="E98B0D"/>
                </a:solidFill>
                <a:latin typeface="Congenial" panose="020F0502020204030204" pitchFamily="34" charset="0"/>
              </a:rPr>
              <a:t>Il paziente in chirurgia bariatrica e </a:t>
            </a:r>
            <a:r>
              <a:rPr lang="es-ES" sz="2100" b="1" dirty="0" err="1">
                <a:solidFill>
                  <a:srgbClr val="E98B0D"/>
                </a:solidFill>
                <a:latin typeface="Congenial" panose="020F0502020204030204" pitchFamily="34" charset="0"/>
              </a:rPr>
              <a:t>metabolica</a:t>
            </a:r>
            <a:r>
              <a:rPr lang="es-ES" sz="2100" b="1" dirty="0">
                <a:solidFill>
                  <a:schemeClr val="accent2">
                    <a:lumMod val="75000"/>
                  </a:schemeClr>
                </a:solidFill>
                <a:latin typeface="Congenial" panose="020F0502020204030204" pitchFamily="34" charset="0"/>
              </a:rPr>
              <a:t>: 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il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percorso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multidisciplinare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e la meta in un centro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d’eccellenza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.</a:t>
            </a:r>
          </a:p>
          <a:p>
            <a:pPr algn="l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La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Nursing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Vigilance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del paziente obeso: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protocollo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medico-infermieristico</a:t>
            </a:r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D1664DA-C164-CAEF-9247-2E598D6AA1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39" t="20835" r="6655" b="66586"/>
          <a:stretch>
            <a:fillRect/>
          </a:stretch>
        </p:blipFill>
        <p:spPr>
          <a:xfrm>
            <a:off x="2757444" y="6239701"/>
            <a:ext cx="10998731" cy="62001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DB8314-EC81-F533-D39C-057229BBBF55}"/>
              </a:ext>
            </a:extLst>
          </p:cNvPr>
          <p:cNvSpPr txBox="1"/>
          <p:nvPr/>
        </p:nvSpPr>
        <p:spPr>
          <a:xfrm>
            <a:off x="158808" y="1018143"/>
            <a:ext cx="7279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 err="1"/>
              <a:t>PROTOCOLLO</a:t>
            </a:r>
            <a:r>
              <a:rPr lang="es-ES" dirty="0"/>
              <a:t> MEDICO </a:t>
            </a:r>
            <a:r>
              <a:rPr lang="es-ES" dirty="0" err="1"/>
              <a:t>INFERMIERISTICO</a:t>
            </a:r>
            <a:r>
              <a:rPr lang="es-ES" dirty="0"/>
              <a:t> DEL PAZIENTE </a:t>
            </a:r>
            <a:r>
              <a:rPr lang="es-ES" dirty="0" err="1"/>
              <a:t>BARIATRICO</a:t>
            </a:r>
            <a:r>
              <a:rPr lang="es-ES" dirty="0"/>
              <a:t>: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s-ES" dirty="0" err="1"/>
              <a:t>PREINTERVENTO</a:t>
            </a:r>
            <a:endParaRPr lang="es-ES" dirty="0"/>
          </a:p>
          <a:p>
            <a:pPr marL="285750" indent="-285750" algn="l">
              <a:buFont typeface="Wingdings" pitchFamily="2" charset="2"/>
              <a:buChar char="q"/>
            </a:pPr>
            <a:r>
              <a:rPr lang="es-ES" dirty="0" err="1"/>
              <a:t>INTRA-INTERVENTO</a:t>
            </a:r>
            <a:endParaRPr lang="es-ES" dirty="0"/>
          </a:p>
          <a:p>
            <a:pPr marL="285750" indent="-285750" algn="l">
              <a:buFont typeface="Wingdings" pitchFamily="2" charset="2"/>
              <a:buChar char="q"/>
            </a:pPr>
            <a:r>
              <a:rPr lang="es-ES" dirty="0" err="1"/>
              <a:t>POST-INTERVENTO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B627FA-0822-622E-FD1A-D63FFB93281E}"/>
              </a:ext>
            </a:extLst>
          </p:cNvPr>
          <p:cNvSpPr txBox="1"/>
          <p:nvPr/>
        </p:nvSpPr>
        <p:spPr>
          <a:xfrm>
            <a:off x="263441" y="2498172"/>
            <a:ext cx="84483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Fase postoperatoria immediata (PACU) :</a:t>
            </a:r>
          </a:p>
          <a:p>
            <a:pPr algn="just"/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Monitoraggio intensivo:</a:t>
            </a:r>
          </a:p>
          <a:p>
            <a:pPr algn="just"/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Vie aeree, circolazione, temperatura, dolore, nausea e vomito, diuresi, sanguinamento.</a:t>
            </a:r>
          </a:p>
          <a:p>
            <a:pPr algn="just"/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Postoperatoria in reparto</a:t>
            </a:r>
          </a:p>
          <a:p>
            <a:pPr algn="just"/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Monitoraggio continuo:</a:t>
            </a:r>
          </a:p>
          <a:p>
            <a:pPr algn="just"/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Saturazione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pressione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frequenza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ecg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diuresi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drenaggi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mobilizzazione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precoce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supporto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psicologico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. Ripresa dell’alimentazione, posizionamento di calze antitrombo.</a:t>
            </a:r>
          </a:p>
          <a:p>
            <a:pPr algn="just"/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Monitoraggio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della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ferita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chirurgica</a:t>
            </a:r>
            <a:endParaRPr lang="es-ES" sz="20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Gestione alla dimissione con rimozione del drenaggio, medicazione, dell’accesso venoso e informazioni dettagliate sul prosieguo delle cure domiciliari.</a:t>
            </a:r>
            <a:endParaRPr lang="it-IT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A8B6F7D-73E6-B4E7-02D9-F5022D6BF8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607" y="959923"/>
            <a:ext cx="2470420" cy="197324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D4D3676-1F0B-DE37-C683-EB6582B5DA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929" y="2186657"/>
            <a:ext cx="2641263" cy="198094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F9F262B-F30D-4AE1-2599-7B0090597A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4358467"/>
            <a:ext cx="3295650" cy="219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2482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CF0D467-B927-2875-EED8-CB9461044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" b="5833"/>
          <a:stretch>
            <a:fillRect/>
          </a:stretch>
        </p:blipFill>
        <p:spPr>
          <a:xfrm>
            <a:off x="475493" y="0"/>
            <a:ext cx="11716507" cy="1599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2967BB-A9E1-08F7-75F9-BC27D5781E3C}"/>
              </a:ext>
            </a:extLst>
          </p:cNvPr>
          <p:cNvSpPr txBox="1"/>
          <p:nvPr/>
        </p:nvSpPr>
        <p:spPr>
          <a:xfrm>
            <a:off x="0" y="119860"/>
            <a:ext cx="8031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100" b="1" dirty="0">
                <a:solidFill>
                  <a:srgbClr val="E98B0D"/>
                </a:solidFill>
                <a:latin typeface="Congenial" panose="020F0502020204030204" pitchFamily="34" charset="0"/>
              </a:rPr>
              <a:t>Il paziente in chirurgia bariatrica e </a:t>
            </a:r>
            <a:r>
              <a:rPr lang="es-ES" sz="2100" b="1" dirty="0" err="1">
                <a:solidFill>
                  <a:srgbClr val="E98B0D"/>
                </a:solidFill>
                <a:latin typeface="Congenial" panose="020F0502020204030204" pitchFamily="34" charset="0"/>
              </a:rPr>
              <a:t>metabolica</a:t>
            </a:r>
            <a:r>
              <a:rPr lang="es-ES" sz="2100" b="1" dirty="0">
                <a:solidFill>
                  <a:schemeClr val="accent2">
                    <a:lumMod val="75000"/>
                  </a:schemeClr>
                </a:solidFill>
                <a:latin typeface="Congenial" panose="020F0502020204030204" pitchFamily="34" charset="0"/>
              </a:rPr>
              <a:t>: 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il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percorso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multidisciplinare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e la meta in un centro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d’eccellenza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.</a:t>
            </a:r>
          </a:p>
          <a:p>
            <a:pPr algn="l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La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Nursing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Vigilance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del paziente obeso: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protocollo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medico-infermieristico</a:t>
            </a:r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E257DCB-334A-1BB2-6D60-6978955681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39" t="20835" r="6655" b="66586"/>
          <a:stretch>
            <a:fillRect/>
          </a:stretch>
        </p:blipFill>
        <p:spPr>
          <a:xfrm>
            <a:off x="2757444" y="6239701"/>
            <a:ext cx="10998731" cy="62001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7F1C631-F417-4C88-7126-ECF5CDB44E28}"/>
              </a:ext>
            </a:extLst>
          </p:cNvPr>
          <p:cNvSpPr txBox="1"/>
          <p:nvPr/>
        </p:nvSpPr>
        <p:spPr>
          <a:xfrm>
            <a:off x="201187" y="2160006"/>
            <a:ext cx="113766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b="1" dirty="0" err="1">
                <a:solidFill>
                  <a:schemeClr val="bg2">
                    <a:lumMod val="50000"/>
                  </a:schemeClr>
                </a:solidFill>
              </a:rPr>
              <a:t>Conclusioni</a:t>
            </a:r>
            <a:r>
              <a:rPr lang="es-ES" sz="20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La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Nursing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Vigilance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nel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paziente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bariatrico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non è un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semplice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adempimento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meccanico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dei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compiti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, ma un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approccio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dinamico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che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richiede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Conoscenza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approfondita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: della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fisiopatologia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dell’obesità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delle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diverse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tecniche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chirurgiche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adottate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nel centro di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riferimento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delle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complicanze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specifiche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ad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esse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associate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Capacità di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valutazione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critica: non prendere il parametro come un dato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sterile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ma identificarlo come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tipico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o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atipico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attivare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la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catena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di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spegnimento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della FTR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prendendo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decisioni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rapide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in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situazioni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d’emergenza</a:t>
            </a:r>
            <a:endParaRPr lang="es-E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buFont typeface="Wingdings" pitchFamily="2" charset="2"/>
              <a:buChar char="ü"/>
            </a:pP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Comunicazione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efficace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: chiara e tempestiva con il team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multidisciplinare</a:t>
            </a:r>
            <a:endParaRPr lang="es-E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buFont typeface="Wingdings" pitchFamily="2" charset="2"/>
              <a:buChar char="ü"/>
            </a:pP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Empatia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supporto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psicologico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: la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vigilanza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è anche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umana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Aggiornamento continuo: il campo della Bariatrica è in continua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evoluzione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pertanto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gli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infermieri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come i medici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devono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mantenere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le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proprie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competenze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aggiornate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s-ES" sz="2000" b="1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buFont typeface="Wingdings" pitchFamily="2" charset="2"/>
              <a:buChar char="ü"/>
            </a:pPr>
            <a:endParaRPr lang="it-IT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6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6864" y="-954637"/>
            <a:ext cx="6581030" cy="3227514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L'infermiere è il catalizzatore che connette efficacemente il paziente al team multidisciplinare, garantendo una sinergia che si traduce in un rapido miglioramento delle condizioni cliniche e dell'esperienza ospedaliera.</a:t>
            </a:r>
            <a:br>
              <a:rPr lang="es-ES" sz="2000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s-ES" sz="2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GRAZIE PER L’ATTENZIONE</a:t>
            </a:r>
            <a:endParaRPr lang="it-IT" sz="6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55AE5A-7D25-E995-F62E-F763F7C8A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085" y="2068231"/>
            <a:ext cx="6973928" cy="48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CF0D467-B927-2875-EED8-CB9461044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" b="5833"/>
          <a:stretch>
            <a:fillRect/>
          </a:stretch>
        </p:blipFill>
        <p:spPr>
          <a:xfrm>
            <a:off x="475493" y="0"/>
            <a:ext cx="11716507" cy="1599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2967BB-A9E1-08F7-75F9-BC27D5781E3C}"/>
              </a:ext>
            </a:extLst>
          </p:cNvPr>
          <p:cNvSpPr txBox="1"/>
          <p:nvPr/>
        </p:nvSpPr>
        <p:spPr>
          <a:xfrm>
            <a:off x="0" y="119860"/>
            <a:ext cx="8031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100" b="1" dirty="0">
                <a:solidFill>
                  <a:srgbClr val="E98B0D"/>
                </a:solidFill>
                <a:latin typeface="Congenial" panose="020F0502020204030204" pitchFamily="34" charset="0"/>
              </a:rPr>
              <a:t>Il paziente in chirurgia bariatrica e </a:t>
            </a:r>
            <a:r>
              <a:rPr lang="es-ES" sz="2100" b="1" dirty="0" err="1">
                <a:solidFill>
                  <a:srgbClr val="E98B0D"/>
                </a:solidFill>
                <a:latin typeface="Congenial" panose="020F0502020204030204" pitchFamily="34" charset="0"/>
              </a:rPr>
              <a:t>metabolica</a:t>
            </a:r>
            <a:r>
              <a:rPr lang="es-ES" sz="2100" b="1" dirty="0">
                <a:solidFill>
                  <a:schemeClr val="accent2">
                    <a:lumMod val="75000"/>
                  </a:schemeClr>
                </a:solidFill>
                <a:latin typeface="Congenial" panose="020F0502020204030204" pitchFamily="34" charset="0"/>
              </a:rPr>
              <a:t>: 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il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percorso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multidisciplinare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e la meta in un centro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d’eccellenza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.</a:t>
            </a:r>
          </a:p>
          <a:p>
            <a:pPr algn="l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La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Nursing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Vigilance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del paziente obeso: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protocollo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medico-infermieristico</a:t>
            </a:r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E257DCB-334A-1BB2-6D60-6978955681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39" t="20835" r="6655" b="66586"/>
          <a:stretch>
            <a:fillRect/>
          </a:stretch>
        </p:blipFill>
        <p:spPr>
          <a:xfrm>
            <a:off x="2757444" y="6239701"/>
            <a:ext cx="10998731" cy="62001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814AD11-E0FA-C124-993C-1BFB8DC0EB46}"/>
              </a:ext>
            </a:extLst>
          </p:cNvPr>
          <p:cNvSpPr txBox="1"/>
          <p:nvPr/>
        </p:nvSpPr>
        <p:spPr>
          <a:xfrm>
            <a:off x="5802986" y="215118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A196A3D-31D2-DB2E-F7A0-B893CE6B607F}"/>
              </a:ext>
            </a:extLst>
          </p:cNvPr>
          <p:cNvSpPr txBox="1"/>
          <p:nvPr/>
        </p:nvSpPr>
        <p:spPr>
          <a:xfrm>
            <a:off x="832435" y="2451348"/>
            <a:ext cx="67993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“Rosa” si ricovera il 01 marzo 2022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69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anni</a:t>
            </a:r>
            <a:endParaRPr lang="es-E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Familiarità per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obesità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, IMA, DM tipo 2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Comorbidità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ipertensione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arteriosa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dislipidemia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gozzo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trattato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chirurgicamente,steatosi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epatica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artrosi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per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cui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deambula con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bastoni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canadesi</a:t>
            </a:r>
            <a:endParaRPr lang="es-E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Terapia al momento del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ricovero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eutirox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reaptan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cholecomb</a:t>
            </a:r>
            <a:endParaRPr lang="es-E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§"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058A709-C1BA-6CB5-10CB-3EF9AC804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142" y="2136697"/>
            <a:ext cx="3350756" cy="456149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31CBD28-7246-2C31-E92E-2639CB15F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978" y="2136697"/>
            <a:ext cx="3097084" cy="464562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11148A5-34C0-954B-7EFF-C98E28E17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473" y="2253955"/>
            <a:ext cx="2884653" cy="43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51A44-CDE4-F7E5-CC05-A86CFBF19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FE6B01C-A082-BD52-2633-6CA708C3B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" b="5833"/>
          <a:stretch>
            <a:fillRect/>
          </a:stretch>
        </p:blipFill>
        <p:spPr>
          <a:xfrm>
            <a:off x="475493" y="0"/>
            <a:ext cx="11716507" cy="1599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966B9A9-2AE3-344A-1BCD-5045CB60DF06}"/>
              </a:ext>
            </a:extLst>
          </p:cNvPr>
          <p:cNvSpPr txBox="1"/>
          <p:nvPr/>
        </p:nvSpPr>
        <p:spPr>
          <a:xfrm>
            <a:off x="0" y="119860"/>
            <a:ext cx="8031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100" b="1" dirty="0">
                <a:solidFill>
                  <a:srgbClr val="E98B0D"/>
                </a:solidFill>
                <a:latin typeface="Congenial" panose="020F0502020204030204" pitchFamily="34" charset="0"/>
              </a:rPr>
              <a:t>Il paziente in chirurgia bariatrica e </a:t>
            </a:r>
            <a:r>
              <a:rPr lang="es-ES" sz="2100" b="1" dirty="0" err="1">
                <a:solidFill>
                  <a:srgbClr val="E98B0D"/>
                </a:solidFill>
                <a:latin typeface="Congenial" panose="020F0502020204030204" pitchFamily="34" charset="0"/>
              </a:rPr>
              <a:t>metabolica</a:t>
            </a:r>
            <a:r>
              <a:rPr lang="es-ES" sz="2100" b="1" dirty="0">
                <a:solidFill>
                  <a:schemeClr val="accent2">
                    <a:lumMod val="75000"/>
                  </a:schemeClr>
                </a:solidFill>
                <a:latin typeface="Congenial" panose="020F0502020204030204" pitchFamily="34" charset="0"/>
              </a:rPr>
              <a:t>: 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il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percorso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multidisciplinare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e la meta in un centro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d’eccellenza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.</a:t>
            </a:r>
          </a:p>
          <a:p>
            <a:pPr algn="l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La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Nursing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Vigilance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del paziente obeso: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protocollo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medico-infermieristico</a:t>
            </a:r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0BFF93A-8F44-ACC3-A8B1-424FA8CE22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39" t="20835" r="6655" b="66586"/>
          <a:stretch>
            <a:fillRect/>
          </a:stretch>
        </p:blipFill>
        <p:spPr>
          <a:xfrm>
            <a:off x="2757444" y="6239701"/>
            <a:ext cx="10998731" cy="62001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D200D46-F574-3C43-4CEF-54F5BBD89E2B}"/>
              </a:ext>
            </a:extLst>
          </p:cNvPr>
          <p:cNvSpPr txBox="1"/>
          <p:nvPr/>
        </p:nvSpPr>
        <p:spPr>
          <a:xfrm>
            <a:off x="4467367" y="2556681"/>
            <a:ext cx="7189117" cy="295465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§"/>
            </a:pP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Peso iniziale al ricovero 122 kg, altezza 156 cm , BMI 50.13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ASA III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Sleeve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gastrectomy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laparoscopica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il 02/03/2022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Parametri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vitali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stabili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con PA 140/66 mmHg S 98% IN MDV,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diuresi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fisiologica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drenaggio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siero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ematico</a:t>
            </a:r>
            <a:endParaRPr lang="es-E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TC con gastrografin in 2 gpo negativo per spandimenti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9D88007-F25C-B673-F289-8A9BDA015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25" y="2033515"/>
            <a:ext cx="3563294" cy="351429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8575522-61F1-1408-2097-F645A7C6E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5" y="2497881"/>
            <a:ext cx="3810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8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CF0D467-B927-2875-EED8-CB9461044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" b="5833"/>
          <a:stretch>
            <a:fillRect/>
          </a:stretch>
        </p:blipFill>
        <p:spPr>
          <a:xfrm>
            <a:off x="475493" y="0"/>
            <a:ext cx="11716507" cy="1599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2967BB-A9E1-08F7-75F9-BC27D5781E3C}"/>
              </a:ext>
            </a:extLst>
          </p:cNvPr>
          <p:cNvSpPr txBox="1"/>
          <p:nvPr/>
        </p:nvSpPr>
        <p:spPr>
          <a:xfrm>
            <a:off x="0" y="119860"/>
            <a:ext cx="8031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100" b="1" dirty="0">
                <a:solidFill>
                  <a:srgbClr val="E98B0D"/>
                </a:solidFill>
                <a:latin typeface="Congenial" panose="020F0502020204030204" pitchFamily="34" charset="0"/>
              </a:rPr>
              <a:t>Il paziente in chirurgia bariatrica e </a:t>
            </a:r>
            <a:r>
              <a:rPr lang="es-ES" sz="2100" b="1" dirty="0" err="1">
                <a:solidFill>
                  <a:srgbClr val="E98B0D"/>
                </a:solidFill>
                <a:latin typeface="Congenial" panose="020F0502020204030204" pitchFamily="34" charset="0"/>
              </a:rPr>
              <a:t>metabolica</a:t>
            </a:r>
            <a:r>
              <a:rPr lang="es-ES" sz="2100" b="1" dirty="0">
                <a:solidFill>
                  <a:schemeClr val="accent2">
                    <a:lumMod val="75000"/>
                  </a:schemeClr>
                </a:solidFill>
                <a:latin typeface="Congenial" panose="020F0502020204030204" pitchFamily="34" charset="0"/>
              </a:rPr>
              <a:t>: 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il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percorso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multidisciplinare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e la meta in un centro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d’eccellenza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.</a:t>
            </a:r>
          </a:p>
          <a:p>
            <a:pPr algn="l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La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Nursing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Vigilance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del paziente obeso: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protocollo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medico-infermieristico</a:t>
            </a:r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E257DCB-334A-1BB2-6D60-6978955681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39" t="20835" r="6655" b="66586"/>
          <a:stretch>
            <a:fillRect/>
          </a:stretch>
        </p:blipFill>
        <p:spPr>
          <a:xfrm>
            <a:off x="2757444" y="6239701"/>
            <a:ext cx="10998731" cy="62001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A951C75-8FE4-40AA-3C11-771221FB551D}"/>
              </a:ext>
            </a:extLst>
          </p:cNvPr>
          <p:cNvSpPr txBox="1"/>
          <p:nvPr/>
        </p:nvSpPr>
        <p:spPr>
          <a:xfrm>
            <a:off x="475493" y="2161670"/>
            <a:ext cx="6799351" cy="430887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§"/>
            </a:pPr>
            <a:r>
              <a:rPr lang="es-ES" dirty="0"/>
              <a:t>Turno </a:t>
            </a:r>
            <a:r>
              <a:rPr lang="es-ES" dirty="0" err="1"/>
              <a:t>pomeridiano</a:t>
            </a:r>
            <a:r>
              <a:rPr lang="es-ES" dirty="0"/>
              <a:t> </a:t>
            </a:r>
            <a:r>
              <a:rPr lang="es-ES" b="1" i="1" dirty="0" err="1"/>
              <a:t>chiamata</a:t>
            </a:r>
            <a:r>
              <a:rPr lang="es-ES" b="1" i="1" dirty="0"/>
              <a:t> </a:t>
            </a:r>
            <a:r>
              <a:rPr lang="es-ES" dirty="0"/>
              <a:t>infermiere</a:t>
            </a:r>
            <a:r>
              <a:rPr lang="es-ES" b="1" i="1" dirty="0"/>
              <a:t>: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s-ES" b="1" i="1" dirty="0"/>
          </a:p>
          <a:p>
            <a:pPr algn="l"/>
            <a:r>
              <a:rPr lang="es-ES" sz="2000" b="1" i="1" dirty="0"/>
              <a:t>“Dottore </a:t>
            </a:r>
            <a:r>
              <a:rPr lang="es-ES" sz="2000" b="1" i="1" dirty="0" err="1"/>
              <a:t>sono</a:t>
            </a:r>
            <a:r>
              <a:rPr lang="es-ES" sz="2000" b="1" i="1" dirty="0"/>
              <a:t> l’infermiere X </a:t>
            </a:r>
            <a:r>
              <a:rPr lang="es-ES" sz="2000" b="1" i="1" dirty="0" err="1"/>
              <a:t>stiamo</a:t>
            </a:r>
            <a:r>
              <a:rPr lang="es-ES" sz="2000" b="1" i="1" dirty="0"/>
              <a:t> </a:t>
            </a:r>
            <a:r>
              <a:rPr lang="es-ES" sz="2000" b="1" i="1" dirty="0" err="1"/>
              <a:t>facendo</a:t>
            </a:r>
            <a:r>
              <a:rPr lang="es-ES" sz="2000" b="1" i="1" dirty="0"/>
              <a:t> il giro dei </a:t>
            </a:r>
            <a:r>
              <a:rPr lang="es-ES" sz="2000" b="1" i="1" dirty="0" err="1"/>
              <a:t>parametri</a:t>
            </a:r>
            <a:r>
              <a:rPr lang="es-ES" sz="2000" b="1" i="1" dirty="0"/>
              <a:t> e la paziente Rosa non ci </a:t>
            </a:r>
            <a:r>
              <a:rPr lang="es-ES" sz="2000" b="1" i="1" dirty="0" err="1"/>
              <a:t>piace</a:t>
            </a:r>
            <a:r>
              <a:rPr lang="es-ES" sz="2000" b="1" i="1" dirty="0"/>
              <a:t>, può </a:t>
            </a:r>
            <a:r>
              <a:rPr lang="es-ES" sz="2000" b="1" i="1" dirty="0" err="1"/>
              <a:t>venire</a:t>
            </a:r>
            <a:r>
              <a:rPr lang="es-ES" sz="2000" b="1" i="1" dirty="0"/>
              <a:t> </a:t>
            </a:r>
            <a:r>
              <a:rPr lang="es-ES" sz="2000" b="1" i="1" dirty="0" err="1"/>
              <a:t>subito</a:t>
            </a:r>
            <a:r>
              <a:rPr lang="es-ES" sz="2000" b="1" i="1" dirty="0"/>
              <a:t>?”</a:t>
            </a:r>
          </a:p>
          <a:p>
            <a:pPr algn="l"/>
            <a:endParaRPr lang="es-ES" sz="2000" dirty="0"/>
          </a:p>
          <a:p>
            <a:pPr marL="342900" indent="-342900" algn="l">
              <a:buFont typeface="Wingdings" pitchFamily="2" charset="2"/>
              <a:buChar char="Ø"/>
            </a:pPr>
            <a:r>
              <a:rPr lang="es-ES" sz="2000" dirty="0"/>
              <a:t>Cianosi acrale e del volto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s-ES" sz="2000" dirty="0" err="1"/>
              <a:t>Dispnea</a:t>
            </a:r>
            <a:r>
              <a:rPr lang="es-ES" sz="2000" dirty="0"/>
              <a:t> a </a:t>
            </a:r>
            <a:r>
              <a:rPr lang="es-ES" sz="2000" dirty="0" err="1"/>
              <a:t>riposo</a:t>
            </a:r>
            <a:endParaRPr lang="es-ES" sz="2000" dirty="0"/>
          </a:p>
          <a:p>
            <a:pPr marL="342900" indent="-342900" algn="l">
              <a:buFont typeface="Wingdings" pitchFamily="2" charset="2"/>
              <a:buChar char="Ø"/>
            </a:pPr>
            <a:r>
              <a:rPr lang="es-ES" sz="2000" dirty="0"/>
              <a:t>SO2% 50 in AA è PA 160/90 mmHg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s-ES" sz="2000" dirty="0" err="1"/>
              <a:t>Emogas</a:t>
            </a:r>
            <a:r>
              <a:rPr lang="es-ES" sz="2000" dirty="0"/>
              <a:t>: </a:t>
            </a:r>
            <a:r>
              <a:rPr lang="es-ES" sz="2000" dirty="0" err="1"/>
              <a:t>ipossiemia</a:t>
            </a:r>
            <a:r>
              <a:rPr lang="es-ES" sz="2000" dirty="0"/>
              <a:t> e </a:t>
            </a:r>
            <a:r>
              <a:rPr lang="es-ES" sz="2000" dirty="0" err="1"/>
              <a:t>ipossia</a:t>
            </a:r>
            <a:endParaRPr lang="es-ES" sz="2000" dirty="0"/>
          </a:p>
          <a:p>
            <a:pPr marL="342900" indent="-342900" algn="l">
              <a:buFont typeface="Wingdings" pitchFamily="2" charset="2"/>
              <a:buChar char="Ø"/>
            </a:pPr>
            <a:r>
              <a:rPr lang="es-ES" sz="2000" b="1" i="1" dirty="0"/>
              <a:t>EDEMA </a:t>
            </a:r>
            <a:r>
              <a:rPr lang="es-ES" sz="2000" b="1" i="1" dirty="0" err="1"/>
              <a:t>POLMONARE</a:t>
            </a:r>
            <a:r>
              <a:rPr lang="es-ES" sz="2000" b="1" i="1" dirty="0"/>
              <a:t> ACUTO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s-ES" sz="2000" dirty="0" err="1"/>
              <a:t>Dimessa</a:t>
            </a:r>
            <a:r>
              <a:rPr lang="es-ES" sz="2000" dirty="0"/>
              <a:t> in </a:t>
            </a:r>
            <a:r>
              <a:rPr lang="es-ES" sz="2000" dirty="0" err="1"/>
              <a:t>14esima</a:t>
            </a:r>
            <a:r>
              <a:rPr lang="es-ES" sz="2000" dirty="0"/>
              <a:t> </a:t>
            </a:r>
            <a:r>
              <a:rPr lang="es-ES" sz="2000" dirty="0" err="1"/>
              <a:t>giornata</a:t>
            </a:r>
            <a:r>
              <a:rPr lang="es-ES" sz="2000" dirty="0"/>
              <a:t> in </a:t>
            </a:r>
            <a:r>
              <a:rPr lang="es-ES" sz="2000" dirty="0" err="1"/>
              <a:t>buone</a:t>
            </a:r>
            <a:r>
              <a:rPr lang="es-ES" sz="2000" dirty="0"/>
              <a:t> </a:t>
            </a:r>
            <a:r>
              <a:rPr lang="es-ES" sz="2000" dirty="0" err="1"/>
              <a:t>condizioni</a:t>
            </a:r>
            <a:r>
              <a:rPr lang="es-ES" sz="2000" dirty="0"/>
              <a:t> </a:t>
            </a:r>
            <a:r>
              <a:rPr lang="es-ES" sz="2000" dirty="0" err="1"/>
              <a:t>generali</a:t>
            </a:r>
            <a:r>
              <a:rPr lang="es-ES" sz="2000" dirty="0"/>
              <a:t> e completa </a:t>
            </a:r>
            <a:r>
              <a:rPr lang="es-ES" sz="2000" dirty="0" err="1"/>
              <a:t>restitutio</a:t>
            </a:r>
            <a:r>
              <a:rPr lang="es-ES" sz="2000" dirty="0"/>
              <a:t> ad </a:t>
            </a:r>
            <a:r>
              <a:rPr lang="es-ES" sz="2000" dirty="0" err="1"/>
              <a:t>integrum</a:t>
            </a:r>
            <a:r>
              <a:rPr lang="es-ES" sz="2000" dirty="0"/>
              <a:t> </a:t>
            </a:r>
            <a:r>
              <a:rPr lang="es-ES" sz="2000" dirty="0" err="1"/>
              <a:t>dello</a:t>
            </a:r>
            <a:r>
              <a:rPr lang="es-ES" sz="2000" dirty="0"/>
              <a:t> </a:t>
            </a:r>
            <a:r>
              <a:rPr lang="es-ES" sz="2000" dirty="0" err="1"/>
              <a:t>stato</a:t>
            </a:r>
            <a:r>
              <a:rPr lang="es-ES" sz="2000" dirty="0"/>
              <a:t> di </a:t>
            </a:r>
            <a:r>
              <a:rPr lang="es-ES" sz="2000" dirty="0" err="1"/>
              <a:t>salute</a:t>
            </a:r>
            <a:r>
              <a:rPr lang="es-ES" sz="2000" dirty="0"/>
              <a:t> </a:t>
            </a:r>
            <a:r>
              <a:rPr lang="es-ES" sz="2000" dirty="0" err="1"/>
              <a:t>preintervento</a:t>
            </a:r>
            <a:r>
              <a:rPr lang="es-ES" sz="2000" dirty="0"/>
              <a:t> 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13BC6F0-6754-7786-2D80-067A1CB39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520" y="2168857"/>
            <a:ext cx="4689143" cy="46891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C94876A-B6CA-F458-BF0D-D604BA5D85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1" y="2205701"/>
            <a:ext cx="2894273" cy="1568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85550B3-02CB-96C2-D55A-EEB35D6D0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430" y="4263859"/>
            <a:ext cx="2595864" cy="1949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19B178B-F2E0-AF9E-1959-EDECB20DAB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691" y="2288411"/>
            <a:ext cx="2631978" cy="4261297"/>
          </a:xfrm>
          <a:prstGeom prst="rect">
            <a:avLst/>
          </a:prstGeom>
        </p:spPr>
      </p:pic>
      <p:pic>
        <p:nvPicPr>
          <p:cNvPr id="15" name="Elemento grafico 14" descr="Spillo">
            <a:extLst>
              <a:ext uri="{FF2B5EF4-FFF2-40B4-BE49-F238E27FC236}">
                <a16:creationId xmlns:a16="http://schemas.microsoft.com/office/drawing/2014/main" id="{C931B8CA-98B0-7C5B-06AF-0DCA3F4ABF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49784" y="3206550"/>
            <a:ext cx="2115013" cy="211501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FB8CDE4-6D54-A01B-E551-F5C12BA41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648" y="2233101"/>
            <a:ext cx="4477113" cy="4061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E35B3EA-9EDC-A9C2-3271-E338DD7C5B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1008" y="1343258"/>
            <a:ext cx="3629921" cy="5444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4636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CF0D467-B927-2875-EED8-CB9461044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" b="5833"/>
          <a:stretch>
            <a:fillRect/>
          </a:stretch>
        </p:blipFill>
        <p:spPr>
          <a:xfrm>
            <a:off x="475492" y="0"/>
            <a:ext cx="11716507" cy="1599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2967BB-A9E1-08F7-75F9-BC27D5781E3C}"/>
              </a:ext>
            </a:extLst>
          </p:cNvPr>
          <p:cNvSpPr txBox="1"/>
          <p:nvPr/>
        </p:nvSpPr>
        <p:spPr>
          <a:xfrm>
            <a:off x="0" y="119860"/>
            <a:ext cx="8031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100" b="1" dirty="0">
                <a:solidFill>
                  <a:srgbClr val="E98B0D"/>
                </a:solidFill>
                <a:latin typeface="Congenial" panose="020F0502020204030204" pitchFamily="34" charset="0"/>
              </a:rPr>
              <a:t>Il paziente in chirurgia bariatrica e </a:t>
            </a:r>
            <a:r>
              <a:rPr lang="es-ES" sz="2100" b="1" dirty="0" err="1">
                <a:solidFill>
                  <a:srgbClr val="E98B0D"/>
                </a:solidFill>
                <a:latin typeface="Congenial" panose="020F0502020204030204" pitchFamily="34" charset="0"/>
              </a:rPr>
              <a:t>metabolica</a:t>
            </a:r>
            <a:r>
              <a:rPr lang="es-ES" sz="2100" b="1" dirty="0">
                <a:solidFill>
                  <a:schemeClr val="accent2">
                    <a:lumMod val="75000"/>
                  </a:schemeClr>
                </a:solidFill>
                <a:latin typeface="Congenial" panose="020F0502020204030204" pitchFamily="34" charset="0"/>
              </a:rPr>
              <a:t>: 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il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percorso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multidisciplinare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e la meta in un centro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d’eccellenza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.</a:t>
            </a:r>
          </a:p>
          <a:p>
            <a:pPr algn="l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La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Nursing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Vigilance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del paziente obeso: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protocollo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medico-infermieristico</a:t>
            </a:r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E257DCB-334A-1BB2-6D60-6978955681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39" t="20835" r="6655" b="66586"/>
          <a:stretch>
            <a:fillRect/>
          </a:stretch>
        </p:blipFill>
        <p:spPr>
          <a:xfrm>
            <a:off x="2757444" y="6239701"/>
            <a:ext cx="10998731" cy="62001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8B309C-42B2-BFC9-8F7E-65CE16652FB1}"/>
              </a:ext>
            </a:extLst>
          </p:cNvPr>
          <p:cNvSpPr txBox="1"/>
          <p:nvPr/>
        </p:nvSpPr>
        <p:spPr>
          <a:xfrm>
            <a:off x="317669" y="1485900"/>
            <a:ext cx="670299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Nursing Vigilance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( Classificazione degli Interventi Infermieristici-NIC) McCloskey e Bulechek 1996</a:t>
            </a:r>
          </a:p>
          <a:p>
            <a:pPr algn="just"/>
            <a:endParaRPr lang="es-ES" sz="24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“ Stato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scientifico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intellettuale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ed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esperienziale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fondato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sull’attenzione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ed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identificazione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di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sintomi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segni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segnali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clinicamente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significativi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sul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calcolo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del rischio e sulla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prontezza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ad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agire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in modo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appropriato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ed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efficiente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per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ridurre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al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minimo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i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rischi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rispondere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alle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i="1" dirty="0" err="1">
                <a:solidFill>
                  <a:schemeClr val="bg2">
                    <a:lumMod val="50000"/>
                  </a:schemeClr>
                </a:solidFill>
              </a:rPr>
              <a:t>minacce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”.</a:t>
            </a:r>
          </a:p>
          <a:p>
            <a:pPr algn="just"/>
            <a:endParaRPr lang="es-ES" sz="24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NON È SOLO UN ATTO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MECCANICO</a:t>
            </a:r>
            <a:endParaRPr lang="es-ES" sz="24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7" name="Elemento grafico 6" descr="Chiudi">
            <a:extLst>
              <a:ext uri="{FF2B5EF4-FFF2-40B4-BE49-F238E27FC236}">
                <a16:creationId xmlns:a16="http://schemas.microsoft.com/office/drawing/2014/main" id="{E9CA8314-25E9-CCF4-ED67-90F5E506E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6478" y="5048370"/>
            <a:ext cx="1125940" cy="104746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FF38E12-BFF7-935C-436B-82F2973B2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389" y="2635034"/>
            <a:ext cx="4762500" cy="24722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817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CF0D467-B927-2875-EED8-CB9461044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" b="5833"/>
          <a:stretch>
            <a:fillRect/>
          </a:stretch>
        </p:blipFill>
        <p:spPr>
          <a:xfrm>
            <a:off x="475493" y="0"/>
            <a:ext cx="11716507" cy="1599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2967BB-A9E1-08F7-75F9-BC27D5781E3C}"/>
              </a:ext>
            </a:extLst>
          </p:cNvPr>
          <p:cNvSpPr txBox="1"/>
          <p:nvPr/>
        </p:nvSpPr>
        <p:spPr>
          <a:xfrm>
            <a:off x="0" y="119860"/>
            <a:ext cx="8031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100" b="1" dirty="0">
                <a:solidFill>
                  <a:srgbClr val="E98B0D"/>
                </a:solidFill>
                <a:latin typeface="Congenial" panose="020F0502020204030204" pitchFamily="34" charset="0"/>
              </a:rPr>
              <a:t>Il paziente in chirurgia bariatrica e </a:t>
            </a:r>
            <a:r>
              <a:rPr lang="es-ES" sz="2100" b="1" dirty="0" err="1">
                <a:solidFill>
                  <a:srgbClr val="E98B0D"/>
                </a:solidFill>
                <a:latin typeface="Congenial" panose="020F0502020204030204" pitchFamily="34" charset="0"/>
              </a:rPr>
              <a:t>metabolica</a:t>
            </a:r>
            <a:r>
              <a:rPr lang="es-ES" sz="2100" b="1" dirty="0">
                <a:solidFill>
                  <a:schemeClr val="accent2">
                    <a:lumMod val="75000"/>
                  </a:schemeClr>
                </a:solidFill>
                <a:latin typeface="Congenial" panose="020F0502020204030204" pitchFamily="34" charset="0"/>
              </a:rPr>
              <a:t>: 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il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percorso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multidisciplinare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e la meta in un centro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d’eccellenza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.</a:t>
            </a:r>
          </a:p>
          <a:p>
            <a:pPr algn="l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La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Nursing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Vigilance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del paziente obeso: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protocollo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medico-infermieristico</a:t>
            </a:r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E257DCB-334A-1BB2-6D60-6978955681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39" t="20835" r="6655" b="66586"/>
          <a:stretch>
            <a:fillRect/>
          </a:stretch>
        </p:blipFill>
        <p:spPr>
          <a:xfrm>
            <a:off x="2757444" y="6239701"/>
            <a:ext cx="10998731" cy="62001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D392BE-FC4F-03A1-FBE2-20CB104464D8}"/>
              </a:ext>
            </a:extLst>
          </p:cNvPr>
          <p:cNvSpPr txBox="1"/>
          <p:nvPr/>
        </p:nvSpPr>
        <p:spPr>
          <a:xfrm>
            <a:off x="880375" y="2347546"/>
            <a:ext cx="1068837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L’infermiere ha la responsabilità di prevenire il deterioramento dello stato di salute del paziente :</a:t>
            </a:r>
          </a:p>
          <a:p>
            <a:pPr algn="just"/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- Elaborando giudizi</a:t>
            </a:r>
          </a:p>
          <a:p>
            <a:pPr algn="just"/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- Agendo sulle minacce emergenti per la sicurezza del paziente</a:t>
            </a:r>
          </a:p>
          <a:p>
            <a:pPr algn="just"/>
            <a:endParaRPr lang="es-ES" sz="24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es-ES" sz="24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Inoltre, il paziente obeso è ancora più particolare sotto molteplici aspetti: multiple comorbidità, diffidente, emotivamente e psicologicamente fragile</a:t>
            </a:r>
            <a:endParaRPr lang="es-ES" sz="20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613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5F1D6-F50E-B7DE-3B46-E96C539A8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D9F2832-80F5-E383-F1AB-5A66ECEE4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" b="5833"/>
          <a:stretch>
            <a:fillRect/>
          </a:stretch>
        </p:blipFill>
        <p:spPr>
          <a:xfrm>
            <a:off x="475493" y="0"/>
            <a:ext cx="11716507" cy="1599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54478CB-881C-6C42-C587-112F0CE01FA0}"/>
              </a:ext>
            </a:extLst>
          </p:cNvPr>
          <p:cNvSpPr txBox="1"/>
          <p:nvPr/>
        </p:nvSpPr>
        <p:spPr>
          <a:xfrm>
            <a:off x="0" y="119860"/>
            <a:ext cx="8031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100" b="1" dirty="0">
                <a:solidFill>
                  <a:srgbClr val="E98B0D"/>
                </a:solidFill>
                <a:latin typeface="Congenial" panose="020F0502020204030204" pitchFamily="34" charset="0"/>
              </a:rPr>
              <a:t>Il paziente in chirurgia bariatrica e </a:t>
            </a:r>
            <a:r>
              <a:rPr lang="es-ES" sz="2100" b="1" dirty="0" err="1">
                <a:solidFill>
                  <a:srgbClr val="E98B0D"/>
                </a:solidFill>
                <a:latin typeface="Congenial" panose="020F0502020204030204" pitchFamily="34" charset="0"/>
              </a:rPr>
              <a:t>metabolica</a:t>
            </a:r>
            <a:r>
              <a:rPr lang="es-ES" sz="2100" b="1" dirty="0">
                <a:solidFill>
                  <a:schemeClr val="accent2">
                    <a:lumMod val="75000"/>
                  </a:schemeClr>
                </a:solidFill>
                <a:latin typeface="Congenial" panose="020F0502020204030204" pitchFamily="34" charset="0"/>
              </a:rPr>
              <a:t>: 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il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percorso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multidisciplinare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e la meta in un centro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d’eccellenza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.</a:t>
            </a:r>
          </a:p>
          <a:p>
            <a:pPr algn="l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La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Nursing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Vigilance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del paziente obeso: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protocollo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medico-infermieristico</a:t>
            </a:r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38453ED-87F7-0D83-41DB-C9B541F95C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39" t="20835" r="6655" b="66586"/>
          <a:stretch>
            <a:fillRect/>
          </a:stretch>
        </p:blipFill>
        <p:spPr>
          <a:xfrm>
            <a:off x="2757444" y="6239701"/>
            <a:ext cx="10998731" cy="62001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AE8268-7A74-CA01-1A3F-224091BEAC58}"/>
              </a:ext>
            </a:extLst>
          </p:cNvPr>
          <p:cNvSpPr txBox="1"/>
          <p:nvPr/>
        </p:nvSpPr>
        <p:spPr>
          <a:xfrm>
            <a:off x="707504" y="2310131"/>
            <a:ext cx="1084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solidFill>
                  <a:srgbClr val="E98B0D"/>
                </a:solidFill>
              </a:rPr>
              <a:t>FTR: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(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failure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to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rescue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)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Perdere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la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possibilità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di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agire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nella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finestra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di tempo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disponibile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per evitare un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ulteriore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deterioramento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dello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stato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di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salute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fino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alla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sua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completa irreversibilità .</a:t>
            </a:r>
          </a:p>
          <a:p>
            <a:pPr algn="just"/>
            <a:endParaRPr lang="es-ES" sz="24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Una valida ed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adeguata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Nursing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Vigilance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corrisponde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a una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diminuzione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dell’ FTR che a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sua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volta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corrisponde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a una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diminuzione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dei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costi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a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lungo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termine dell’ </a:t>
            </a:r>
            <a:r>
              <a:rPr lang="es-ES" sz="2400" dirty="0" err="1">
                <a:solidFill>
                  <a:schemeClr val="bg2">
                    <a:lumMod val="50000"/>
                  </a:schemeClr>
                </a:solidFill>
              </a:rPr>
              <a:t>ospedalizzazione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 del paziente </a:t>
            </a:r>
          </a:p>
          <a:p>
            <a:pPr algn="just"/>
            <a:endParaRPr lang="es-ES" sz="24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Una attenta Nursing Vigilance migliora la mortalità e la morbilità del paziente durante l’ospedalizzazione. </a:t>
            </a:r>
            <a:r>
              <a:rPr lang="es-ES" sz="2400" i="1" dirty="0">
                <a:solidFill>
                  <a:schemeClr val="bg2">
                    <a:lumMod val="50000"/>
                  </a:schemeClr>
                </a:solidFill>
              </a:rPr>
              <a:t>(BMJ Quality &amp; Safety 2018)</a:t>
            </a:r>
            <a:endParaRPr lang="it-IT" sz="2400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51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CF0D467-B927-2875-EED8-CB9461044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" b="5833"/>
          <a:stretch>
            <a:fillRect/>
          </a:stretch>
        </p:blipFill>
        <p:spPr>
          <a:xfrm>
            <a:off x="475493" y="0"/>
            <a:ext cx="11716507" cy="1599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2967BB-A9E1-08F7-75F9-BC27D5781E3C}"/>
              </a:ext>
            </a:extLst>
          </p:cNvPr>
          <p:cNvSpPr txBox="1"/>
          <p:nvPr/>
        </p:nvSpPr>
        <p:spPr>
          <a:xfrm>
            <a:off x="0" y="119860"/>
            <a:ext cx="8031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100" b="1" dirty="0">
                <a:solidFill>
                  <a:srgbClr val="E98B0D"/>
                </a:solidFill>
                <a:latin typeface="Congenial" panose="020F0502020204030204" pitchFamily="34" charset="0"/>
              </a:rPr>
              <a:t>Il paziente in chirurgia bariatrica e </a:t>
            </a:r>
            <a:r>
              <a:rPr lang="es-ES" sz="2100" b="1" dirty="0" err="1">
                <a:solidFill>
                  <a:srgbClr val="E98B0D"/>
                </a:solidFill>
                <a:latin typeface="Congenial" panose="020F0502020204030204" pitchFamily="34" charset="0"/>
              </a:rPr>
              <a:t>metabolica</a:t>
            </a:r>
            <a:r>
              <a:rPr lang="es-ES" sz="2100" b="1" dirty="0">
                <a:solidFill>
                  <a:schemeClr val="accent2">
                    <a:lumMod val="75000"/>
                  </a:schemeClr>
                </a:solidFill>
                <a:latin typeface="Congenial" panose="020F0502020204030204" pitchFamily="34" charset="0"/>
              </a:rPr>
              <a:t>: 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il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percorso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multidisciplinare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e la meta in un centro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d’eccellenza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.</a:t>
            </a:r>
          </a:p>
          <a:p>
            <a:pPr algn="l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La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Nursing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Vigilance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del paziente obeso: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protocollo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medico-infermieristico</a:t>
            </a:r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E257DCB-334A-1BB2-6D60-6978955681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39" t="20835" r="6655" b="66586"/>
          <a:stretch>
            <a:fillRect/>
          </a:stretch>
        </p:blipFill>
        <p:spPr>
          <a:xfrm>
            <a:off x="2757444" y="6239701"/>
            <a:ext cx="10998731" cy="62001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CBD190-0A26-B76B-12D8-BE3CB19639B7}"/>
              </a:ext>
            </a:extLst>
          </p:cNvPr>
          <p:cNvSpPr txBox="1"/>
          <p:nvPr/>
        </p:nvSpPr>
        <p:spPr>
          <a:xfrm>
            <a:off x="99668" y="1594160"/>
            <a:ext cx="7279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 err="1"/>
              <a:t>PROTOCOLLO</a:t>
            </a:r>
            <a:r>
              <a:rPr lang="es-ES" dirty="0"/>
              <a:t> MEDICO </a:t>
            </a:r>
            <a:r>
              <a:rPr lang="es-ES" dirty="0" err="1"/>
              <a:t>INFERMIERISTICO</a:t>
            </a:r>
            <a:r>
              <a:rPr lang="es-ES" dirty="0"/>
              <a:t> DEL PAZIENTE </a:t>
            </a:r>
            <a:r>
              <a:rPr lang="es-ES" dirty="0" err="1"/>
              <a:t>BARIATRICO</a:t>
            </a:r>
            <a:r>
              <a:rPr lang="es-ES" dirty="0"/>
              <a:t>: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s-ES" dirty="0"/>
              <a:t>PREINTERVENTO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0B9400-DE40-6615-FCEB-48EB6C966960}"/>
              </a:ext>
            </a:extLst>
          </p:cNvPr>
          <p:cNvSpPr txBox="1"/>
          <p:nvPr/>
        </p:nvSpPr>
        <p:spPr>
          <a:xfrm>
            <a:off x="220126" y="2361716"/>
            <a:ext cx="708781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Fase immediata al ricovero ( il giorno prima dell’intervento)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Valutazione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del paziente: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dello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stato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di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salute,dei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parametri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vitali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, dei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livelli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di ansia 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misura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dei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valori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antropometrici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di peso 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altezza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Verifica della conformità: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accertarsi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che il paziente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abbia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seguito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la dieta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preoperatoria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e le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altre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indicazioni</a:t>
            </a:r>
            <a:endParaRPr lang="es-E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Posizionamento di un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accesso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venoso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adeguato</a:t>
            </a:r>
            <a:endParaRPr lang="es-E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Igiene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pulizia</a:t>
            </a:r>
            <a:endParaRPr lang="es-E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Rimozione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di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oggetti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protesi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mobili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lenti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a contatto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Indossare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abbigliamento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chirurgico</a:t>
            </a:r>
            <a:endParaRPr lang="es-E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Somministrazione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dei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farmaci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per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profilassi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tromboembolica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e preparazione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intestinale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Check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list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(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fondamentale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per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prevenire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errori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)</a:t>
            </a:r>
            <a:endParaRPr lang="it-IT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05BF9AD-0979-7AAB-3299-7B60DF74A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96" y="2253187"/>
            <a:ext cx="4279710" cy="42797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714881C-6281-6C6D-9FA5-F89DC36BD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837" y="4268480"/>
            <a:ext cx="4514850" cy="253365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03561DC-95F5-0C86-2989-22DA86D07B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811" y="1871222"/>
            <a:ext cx="4060902" cy="504364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BF8AEEF-EC99-CA05-3B73-66788DCAF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71" y="-47241"/>
            <a:ext cx="4405954" cy="440595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4375D1D-331C-BBDD-F7D9-A7088CE235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3"/>
          <a:stretch>
            <a:fillRect/>
          </a:stretch>
        </p:blipFill>
        <p:spPr>
          <a:xfrm>
            <a:off x="8165132" y="3925009"/>
            <a:ext cx="3129711" cy="298985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C2CAC94-98F0-1351-C8D8-FD54B6F3ED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70" y="2803187"/>
            <a:ext cx="4723181" cy="263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037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000BB-4B24-F852-F3CE-5A42B39B7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129F1B1-55B0-7C53-8A6A-6412ACCD9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" b="5833"/>
          <a:stretch>
            <a:fillRect/>
          </a:stretch>
        </p:blipFill>
        <p:spPr>
          <a:xfrm>
            <a:off x="475493" y="0"/>
            <a:ext cx="11716507" cy="1599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6CCEE5-7633-03AC-FEEC-35A20E7A5983}"/>
              </a:ext>
            </a:extLst>
          </p:cNvPr>
          <p:cNvSpPr txBox="1"/>
          <p:nvPr/>
        </p:nvSpPr>
        <p:spPr>
          <a:xfrm>
            <a:off x="0" y="119860"/>
            <a:ext cx="8031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100" b="1" dirty="0">
                <a:solidFill>
                  <a:srgbClr val="E98B0D"/>
                </a:solidFill>
                <a:latin typeface="Congenial" panose="020F0502020204030204" pitchFamily="34" charset="0"/>
              </a:rPr>
              <a:t>Il paziente in chirurgia bariatrica e </a:t>
            </a:r>
            <a:r>
              <a:rPr lang="es-ES" sz="2100" b="1" dirty="0" err="1">
                <a:solidFill>
                  <a:srgbClr val="E98B0D"/>
                </a:solidFill>
                <a:latin typeface="Congenial" panose="020F0502020204030204" pitchFamily="34" charset="0"/>
              </a:rPr>
              <a:t>metabolica</a:t>
            </a:r>
            <a:r>
              <a:rPr lang="es-ES" sz="2100" b="1" dirty="0">
                <a:solidFill>
                  <a:schemeClr val="accent2">
                    <a:lumMod val="75000"/>
                  </a:schemeClr>
                </a:solidFill>
                <a:latin typeface="Congenial" panose="020F0502020204030204" pitchFamily="34" charset="0"/>
              </a:rPr>
              <a:t>: 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il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percorso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multidisciplinare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 e la meta in un centro </a:t>
            </a:r>
            <a:r>
              <a:rPr lang="es-ES" sz="2100" b="1" dirty="0" err="1">
                <a:solidFill>
                  <a:srgbClr val="003773"/>
                </a:solidFill>
                <a:latin typeface="Congenial" panose="020F0502020204030204" pitchFamily="34" charset="0"/>
              </a:rPr>
              <a:t>d’eccellenza</a:t>
            </a:r>
            <a:r>
              <a:rPr lang="es-ES" sz="2100" b="1" dirty="0">
                <a:solidFill>
                  <a:srgbClr val="003773"/>
                </a:solidFill>
                <a:latin typeface="Congenial" panose="020F0502020204030204" pitchFamily="34" charset="0"/>
              </a:rPr>
              <a:t>.</a:t>
            </a:r>
          </a:p>
          <a:p>
            <a:pPr algn="l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La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Nursing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Vigilance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del paziente obeso: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protocollo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medico-infermieristico</a:t>
            </a:r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086A46C-3888-8B5E-438B-84A6235374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39" t="20835" r="6655" b="66586"/>
          <a:stretch>
            <a:fillRect/>
          </a:stretch>
        </p:blipFill>
        <p:spPr>
          <a:xfrm>
            <a:off x="2757444" y="6239701"/>
            <a:ext cx="10998731" cy="62001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8B5287-D7C4-A9DA-72F7-912D512B3B30}"/>
              </a:ext>
            </a:extLst>
          </p:cNvPr>
          <p:cNvSpPr txBox="1"/>
          <p:nvPr/>
        </p:nvSpPr>
        <p:spPr>
          <a:xfrm>
            <a:off x="158808" y="1391326"/>
            <a:ext cx="7279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 err="1"/>
              <a:t>PROTOCOLLO</a:t>
            </a:r>
            <a:r>
              <a:rPr lang="es-ES" dirty="0"/>
              <a:t> MEDICO </a:t>
            </a:r>
            <a:r>
              <a:rPr lang="es-ES" dirty="0" err="1"/>
              <a:t>INFERMIERISTICO</a:t>
            </a:r>
            <a:r>
              <a:rPr lang="es-ES" dirty="0"/>
              <a:t> DEL PAZIENTE </a:t>
            </a:r>
            <a:r>
              <a:rPr lang="es-ES" dirty="0" err="1"/>
              <a:t>BARIATRICO</a:t>
            </a:r>
            <a:r>
              <a:rPr lang="es-ES" dirty="0"/>
              <a:t>: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s-ES" dirty="0" err="1"/>
              <a:t>PREINTERVENTO</a:t>
            </a:r>
            <a:endParaRPr lang="es-ES" dirty="0"/>
          </a:p>
          <a:p>
            <a:pPr marL="285750" indent="-285750" algn="l">
              <a:buFont typeface="Wingdings" pitchFamily="2" charset="2"/>
              <a:buChar char="q"/>
            </a:pPr>
            <a:r>
              <a:rPr lang="es-ES" dirty="0"/>
              <a:t>INTRA-INTERVENTO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CB4F28C-0B9D-7F43-3FC5-8B519E068481}"/>
              </a:ext>
            </a:extLst>
          </p:cNvPr>
          <p:cNvSpPr txBox="1"/>
          <p:nvPr/>
        </p:nvSpPr>
        <p:spPr>
          <a:xfrm>
            <a:off x="609600" y="2497731"/>
            <a:ext cx="68720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Fase intraoperatoria :</a:t>
            </a:r>
          </a:p>
          <a:p>
            <a:pPr algn="just"/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Profilassi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antibiotica</a:t>
            </a:r>
            <a:endParaRPr lang="es-ES" sz="20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monitoraggio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e assistenza :</a:t>
            </a:r>
          </a:p>
          <a:p>
            <a:pPr algn="just"/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Posizionamento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del paziente</a:t>
            </a:r>
          </a:p>
          <a:p>
            <a:pPr algn="just"/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Monitoraggio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continuo</a:t>
            </a:r>
          </a:p>
          <a:p>
            <a:pPr algn="just"/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Strumentazione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sterile</a:t>
            </a:r>
            <a:endParaRPr lang="es-ES" sz="20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Registrazione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accurata</a:t>
            </a:r>
            <a:endParaRPr lang="es-ES" sz="20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Posizionamento di dispositivi elastocompressivi pneumatici intermittenti</a:t>
            </a:r>
          </a:p>
          <a:p>
            <a:pPr algn="just"/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Gestione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delle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complicanze</a:t>
            </a:r>
            <a:endParaRPr lang="it-IT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D104D98-9C0D-5D68-D696-2266BBC60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10" y="2314656"/>
            <a:ext cx="3873690" cy="387369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50A9CA9-5D82-A4FC-38D2-DBE9FCBC09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0"/>
          <a:stretch>
            <a:fillRect/>
          </a:stretch>
        </p:blipFill>
        <p:spPr>
          <a:xfrm>
            <a:off x="5442072" y="2033365"/>
            <a:ext cx="2039611" cy="261748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1BD8BD9-AA55-6ED6-4585-E374E8961D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30" y="1931300"/>
            <a:ext cx="4514850" cy="451485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D2608FD-A021-E4B1-EFB4-06770FE8BA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r="22743"/>
          <a:stretch>
            <a:fillRect/>
          </a:stretch>
        </p:blipFill>
        <p:spPr>
          <a:xfrm>
            <a:off x="4383348" y="2336800"/>
            <a:ext cx="3098335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8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www.w3.org/2000/xmlns/"/>
    <ds:schemaRef ds:uri="71af3243-3dd4-4a8d-8c0d-dd76da1f02a5"/>
    <ds:schemaRef ds:uri="http://www.w3.org/2001/XMLSchema-instance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398</TotalTime>
  <Words>1073</Words>
  <Application>Microsoft Office PowerPoint</Application>
  <PresentationFormat>Widescreen</PresentationFormat>
  <Paragraphs>103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</vt:lpstr>
      <vt:lpstr>Calibri</vt:lpstr>
      <vt:lpstr>Congenial</vt:lpstr>
      <vt:lpstr>Wingdings</vt:lpstr>
      <vt:lpstr>RetrospectVTI</vt:lpstr>
      <vt:lpstr>La Nursing vigilance del paziente obeso: protocollo medico infermieristico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L'infermiere è il catalizzatore che connette efficacemente il paziente al team multidisciplinare, garantendo una sinergia che si traduce in un rapido miglioramento delle condizioni cliniche e dell'esperienza ospedaliera.  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Niccoló Rupealta</cp:lastModifiedBy>
  <cp:revision>17</cp:revision>
  <dcterms:created xsi:type="dcterms:W3CDTF">2022-02-27T17:36:31Z</dcterms:created>
  <dcterms:modified xsi:type="dcterms:W3CDTF">2025-06-11T15:44:55Z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